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HK Grotesk" panose="020B0604020202020204" charset="0"/>
      <p:regular r:id="rId11"/>
    </p:embeddedFont>
    <p:embeddedFont>
      <p:font typeface="HK Grotesk Bold" panose="020B0604020202020204" charset="0"/>
      <p:regular r:id="rId12"/>
    </p:embeddedFont>
    <p:embeddedFont>
      <p:font typeface="HK Grotesk Medium"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0" d="100"/>
          <a:sy n="50" d="100"/>
        </p:scale>
        <p:origin x="946"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Freeform 2"/>
          <p:cNvSpPr/>
          <p:nvPr/>
        </p:nvSpPr>
        <p:spPr>
          <a:xfrm>
            <a:off x="1802030" y="0"/>
            <a:ext cx="16485970" cy="7581900"/>
          </a:xfrm>
          <a:custGeom>
            <a:avLst/>
            <a:gdLst/>
            <a:ahLst/>
            <a:cxnLst/>
            <a:rect l="l" t="t" r="r" b="b"/>
            <a:pathLst>
              <a:path w="16485970" h="7581900">
                <a:moveTo>
                  <a:pt x="0" y="0"/>
                </a:moveTo>
                <a:lnTo>
                  <a:pt x="16485970" y="0"/>
                </a:lnTo>
                <a:lnTo>
                  <a:pt x="16485970" y="7581900"/>
                </a:lnTo>
                <a:lnTo>
                  <a:pt x="0" y="7581900"/>
                </a:lnTo>
                <a:lnTo>
                  <a:pt x="0" y="0"/>
                </a:lnTo>
                <a:close/>
              </a:path>
            </a:pathLst>
          </a:custGeom>
          <a:blipFill>
            <a:blip r:embed="rId2">
              <a:alphaModFix amt="61000"/>
            </a:blip>
            <a:stretch>
              <a:fillRect t="-22434" b="-22434"/>
            </a:stretch>
          </a:blipFill>
        </p:spPr>
      </p:sp>
      <p:sp>
        <p:nvSpPr>
          <p:cNvPr id="3" name="AutoShape 3"/>
          <p:cNvSpPr/>
          <p:nvPr/>
        </p:nvSpPr>
        <p:spPr>
          <a:xfrm>
            <a:off x="17223649" y="1028700"/>
            <a:ext cx="35651" cy="1142120"/>
          </a:xfrm>
          <a:prstGeom prst="rect">
            <a:avLst/>
          </a:prstGeom>
          <a:solidFill>
            <a:srgbClr val="FFFFFF"/>
          </a:solidFill>
        </p:spPr>
      </p:sp>
      <p:sp>
        <p:nvSpPr>
          <p:cNvPr id="4" name="TextBox 4"/>
          <p:cNvSpPr txBox="1"/>
          <p:nvPr/>
        </p:nvSpPr>
        <p:spPr>
          <a:xfrm>
            <a:off x="2960838" y="2513720"/>
            <a:ext cx="10411986" cy="2460005"/>
          </a:xfrm>
          <a:prstGeom prst="rect">
            <a:avLst/>
          </a:prstGeom>
        </p:spPr>
        <p:txBody>
          <a:bodyPr lIns="0" tIns="0" rIns="0" bIns="0" rtlCol="0" anchor="t">
            <a:spAutoFit/>
          </a:bodyPr>
          <a:lstStyle/>
          <a:p>
            <a:pPr algn="l">
              <a:lnSpc>
                <a:spcPts val="9460"/>
              </a:lnSpc>
            </a:pPr>
            <a:r>
              <a:rPr lang="en-US" sz="9653">
                <a:solidFill>
                  <a:srgbClr val="FFFFFF"/>
                </a:solidFill>
                <a:latin typeface="HK Grotesk Bold"/>
              </a:rPr>
              <a:t>Amazon Sales Analysis Report</a:t>
            </a:r>
          </a:p>
        </p:txBody>
      </p:sp>
      <p:sp>
        <p:nvSpPr>
          <p:cNvPr id="5" name="TextBox 5"/>
          <p:cNvSpPr txBox="1"/>
          <p:nvPr/>
        </p:nvSpPr>
        <p:spPr>
          <a:xfrm>
            <a:off x="15764774" y="8812864"/>
            <a:ext cx="1644109" cy="470512"/>
          </a:xfrm>
          <a:prstGeom prst="rect">
            <a:avLst/>
          </a:prstGeom>
        </p:spPr>
        <p:txBody>
          <a:bodyPr lIns="0" tIns="0" rIns="0" bIns="0" rtlCol="0" anchor="t">
            <a:spAutoFit/>
          </a:bodyPr>
          <a:lstStyle/>
          <a:p>
            <a:pPr algn="l">
              <a:lnSpc>
                <a:spcPts val="3712"/>
              </a:lnSpc>
              <a:spcBef>
                <a:spcPct val="0"/>
              </a:spcBef>
            </a:pPr>
            <a:r>
              <a:rPr lang="en-US" sz="2651">
                <a:solidFill>
                  <a:srgbClr val="FFFFFF"/>
                </a:solidFill>
                <a:latin typeface="HK Grotesk Medium"/>
              </a:rPr>
              <a:t>By Nihal P</a:t>
            </a:r>
          </a:p>
        </p:txBody>
      </p:sp>
      <p:sp>
        <p:nvSpPr>
          <p:cNvPr id="6" name="TextBox 6"/>
          <p:cNvSpPr txBox="1"/>
          <p:nvPr/>
        </p:nvSpPr>
        <p:spPr>
          <a:xfrm>
            <a:off x="1028700" y="8856990"/>
            <a:ext cx="1529329" cy="401310"/>
          </a:xfrm>
          <a:prstGeom prst="rect">
            <a:avLst/>
          </a:prstGeom>
        </p:spPr>
        <p:txBody>
          <a:bodyPr lIns="0" tIns="0" rIns="0" bIns="0" rtlCol="0" anchor="t">
            <a:spAutoFit/>
          </a:bodyPr>
          <a:lstStyle/>
          <a:p>
            <a:pPr algn="l">
              <a:lnSpc>
                <a:spcPts val="3360"/>
              </a:lnSpc>
              <a:spcBef>
                <a:spcPct val="0"/>
              </a:spcBef>
            </a:pPr>
            <a:r>
              <a:rPr lang="en-US" sz="2400">
                <a:solidFill>
                  <a:srgbClr val="FFFFFF"/>
                </a:solidFill>
                <a:latin typeface="HK Grotesk Bold"/>
              </a:rPr>
              <a:t>01</a:t>
            </a:r>
          </a:p>
        </p:txBody>
      </p:sp>
      <p:sp>
        <p:nvSpPr>
          <p:cNvPr id="7" name="TextBox 7"/>
          <p:cNvSpPr txBox="1"/>
          <p:nvPr/>
        </p:nvSpPr>
        <p:spPr>
          <a:xfrm>
            <a:off x="2960838" y="5221576"/>
            <a:ext cx="8007756" cy="514350"/>
          </a:xfrm>
          <a:prstGeom prst="rect">
            <a:avLst/>
          </a:prstGeom>
        </p:spPr>
        <p:txBody>
          <a:bodyPr lIns="0" tIns="0" rIns="0" bIns="0" rtlCol="0" anchor="t">
            <a:spAutoFit/>
          </a:bodyPr>
          <a:lstStyle/>
          <a:p>
            <a:pPr algn="r">
              <a:lnSpc>
                <a:spcPts val="4199"/>
              </a:lnSpc>
              <a:spcBef>
                <a:spcPct val="0"/>
              </a:spcBef>
            </a:pPr>
            <a:r>
              <a:rPr lang="en-US" sz="2999">
                <a:solidFill>
                  <a:srgbClr val="FFFFFF"/>
                </a:solidFill>
                <a:latin typeface="HK Grotesk Medium"/>
              </a:rPr>
              <a:t>A comprehensive analysis of Amazon sales data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a:off x="1510373" y="1623877"/>
            <a:ext cx="15267253" cy="7039246"/>
          </a:xfrm>
          <a:prstGeom prst="rect">
            <a:avLst/>
          </a:prstGeom>
          <a:solidFill>
            <a:srgbClr val="FFFFFF">
              <a:alpha val="4706"/>
            </a:srgbClr>
          </a:solidFill>
        </p:spPr>
      </p:sp>
      <p:sp>
        <p:nvSpPr>
          <p:cNvPr id="3" name="TextBox 3"/>
          <p:cNvSpPr txBox="1"/>
          <p:nvPr/>
        </p:nvSpPr>
        <p:spPr>
          <a:xfrm>
            <a:off x="3038436" y="2654143"/>
            <a:ext cx="12211128" cy="1041666"/>
          </a:xfrm>
          <a:prstGeom prst="rect">
            <a:avLst/>
          </a:prstGeom>
        </p:spPr>
        <p:txBody>
          <a:bodyPr lIns="0" tIns="0" rIns="0" bIns="0" rtlCol="0" anchor="t">
            <a:spAutoFit/>
          </a:bodyPr>
          <a:lstStyle/>
          <a:p>
            <a:pPr algn="ctr">
              <a:lnSpc>
                <a:spcPts val="7839"/>
              </a:lnSpc>
            </a:pPr>
            <a:r>
              <a:rPr lang="en-US" sz="7999">
                <a:solidFill>
                  <a:srgbClr val="FFFFFF"/>
                </a:solidFill>
                <a:latin typeface="HK Grotesk Bold"/>
              </a:rPr>
              <a:t>Introduction:</a:t>
            </a:r>
          </a:p>
        </p:txBody>
      </p:sp>
      <p:sp>
        <p:nvSpPr>
          <p:cNvPr id="4" name="TextBox 4"/>
          <p:cNvSpPr txBox="1"/>
          <p:nvPr/>
        </p:nvSpPr>
        <p:spPr>
          <a:xfrm>
            <a:off x="3557655" y="4239226"/>
            <a:ext cx="12043445" cy="2836831"/>
          </a:xfrm>
          <a:prstGeom prst="rect">
            <a:avLst/>
          </a:prstGeom>
        </p:spPr>
        <p:txBody>
          <a:bodyPr lIns="0" tIns="0" rIns="0" bIns="0" rtlCol="0" anchor="t">
            <a:spAutoFit/>
          </a:bodyPr>
          <a:lstStyle/>
          <a:p>
            <a:pPr marL="0" lvl="0" indent="0" algn="l">
              <a:lnSpc>
                <a:spcPts val="3764"/>
              </a:lnSpc>
              <a:spcBef>
                <a:spcPct val="0"/>
              </a:spcBef>
            </a:pPr>
            <a:r>
              <a:rPr lang="en-US" sz="2688">
                <a:solidFill>
                  <a:srgbClr val="FFFFFF"/>
                </a:solidFill>
                <a:latin typeface="HK Grotesk Medium"/>
              </a:rPr>
              <a:t>This report provides an in-depth analysis of Amazon's sales performance. We will cover key metrics such as total profit, total sales, total units sold, average total revenue, number of orders, and average price of units. The report is divided into several sections: an overview of sales performance, yearly revenue analysis, monthly revenue analysis, product category analysis, and sales channel and regional performance.</a:t>
            </a:r>
          </a:p>
        </p:txBody>
      </p:sp>
      <p:sp>
        <p:nvSpPr>
          <p:cNvPr id="5" name="AutoShape 5"/>
          <p:cNvSpPr/>
          <p:nvPr/>
        </p:nvSpPr>
        <p:spPr>
          <a:xfrm rot="-5400000">
            <a:off x="503481" y="4172259"/>
            <a:ext cx="35651" cy="1978134"/>
          </a:xfrm>
          <a:prstGeom prst="rect">
            <a:avLst/>
          </a:prstGeom>
          <a:solidFill>
            <a:srgbClr val="FFFFFF"/>
          </a:solidFill>
        </p:spPr>
      </p:sp>
      <p:sp>
        <p:nvSpPr>
          <p:cNvPr id="6" name="AutoShape 6"/>
          <p:cNvSpPr/>
          <p:nvPr/>
        </p:nvSpPr>
        <p:spPr>
          <a:xfrm rot="-5400000">
            <a:off x="17748868" y="4136608"/>
            <a:ext cx="35651" cy="1978134"/>
          </a:xfrm>
          <a:prstGeom prst="rect">
            <a:avLst/>
          </a:prstGeom>
          <a:solidFill>
            <a:srgbClr val="FFFFFF"/>
          </a:solidFill>
        </p:spPr>
      </p:sp>
      <p:sp>
        <p:nvSpPr>
          <p:cNvPr id="7" name="TextBox 7"/>
          <p:cNvSpPr txBox="1"/>
          <p:nvPr/>
        </p:nvSpPr>
        <p:spPr>
          <a:xfrm>
            <a:off x="536683" y="290962"/>
            <a:ext cx="1529329" cy="401310"/>
          </a:xfrm>
          <a:prstGeom prst="rect">
            <a:avLst/>
          </a:prstGeom>
        </p:spPr>
        <p:txBody>
          <a:bodyPr lIns="0" tIns="0" rIns="0" bIns="0" rtlCol="0" anchor="t">
            <a:spAutoFit/>
          </a:bodyPr>
          <a:lstStyle/>
          <a:p>
            <a:pPr algn="l">
              <a:lnSpc>
                <a:spcPts val="3360"/>
              </a:lnSpc>
              <a:spcBef>
                <a:spcPct val="0"/>
              </a:spcBef>
            </a:pPr>
            <a:r>
              <a:rPr lang="en-US" sz="2400">
                <a:solidFill>
                  <a:srgbClr val="FFFFFF"/>
                </a:solidFill>
                <a:latin typeface="HK Grotesk Bold"/>
              </a:rPr>
              <a:t>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9144000" cy="10287000"/>
          </a:xfrm>
          <a:prstGeom prst="rect">
            <a:avLst/>
          </a:prstGeom>
          <a:solidFill>
            <a:srgbClr val="62406B"/>
          </a:solidFill>
        </p:spPr>
      </p:sp>
      <p:sp>
        <p:nvSpPr>
          <p:cNvPr id="3" name="AutoShape 3"/>
          <p:cNvSpPr/>
          <p:nvPr/>
        </p:nvSpPr>
        <p:spPr>
          <a:xfrm>
            <a:off x="1028700" y="8116180"/>
            <a:ext cx="35651" cy="1142120"/>
          </a:xfrm>
          <a:prstGeom prst="rect">
            <a:avLst/>
          </a:prstGeom>
          <a:solidFill>
            <a:srgbClr val="FFFFFF"/>
          </a:solidFill>
        </p:spPr>
      </p:sp>
      <p:sp>
        <p:nvSpPr>
          <p:cNvPr id="4" name="Freeform 4"/>
          <p:cNvSpPr/>
          <p:nvPr/>
        </p:nvSpPr>
        <p:spPr>
          <a:xfrm>
            <a:off x="9377555" y="3225918"/>
            <a:ext cx="8685553" cy="3944346"/>
          </a:xfrm>
          <a:custGeom>
            <a:avLst/>
            <a:gdLst/>
            <a:ahLst/>
            <a:cxnLst/>
            <a:rect l="l" t="t" r="r" b="b"/>
            <a:pathLst>
              <a:path w="8685553" h="3944346">
                <a:moveTo>
                  <a:pt x="0" y="0"/>
                </a:moveTo>
                <a:lnTo>
                  <a:pt x="8685553" y="0"/>
                </a:lnTo>
                <a:lnTo>
                  <a:pt x="8685553" y="3944346"/>
                </a:lnTo>
                <a:lnTo>
                  <a:pt x="0" y="3944346"/>
                </a:lnTo>
                <a:lnTo>
                  <a:pt x="0" y="0"/>
                </a:lnTo>
                <a:close/>
              </a:path>
            </a:pathLst>
          </a:custGeom>
          <a:blipFill>
            <a:blip r:embed="rId2"/>
            <a:stretch>
              <a:fillRect l="-1045" t="-1682" r="-2895" b="-532"/>
            </a:stretch>
          </a:blipFill>
        </p:spPr>
      </p:sp>
      <p:sp>
        <p:nvSpPr>
          <p:cNvPr id="5" name="TextBox 5"/>
          <p:cNvSpPr txBox="1"/>
          <p:nvPr/>
        </p:nvSpPr>
        <p:spPr>
          <a:xfrm>
            <a:off x="1378719" y="1231362"/>
            <a:ext cx="6155805" cy="663579"/>
          </a:xfrm>
          <a:prstGeom prst="rect">
            <a:avLst/>
          </a:prstGeom>
        </p:spPr>
        <p:txBody>
          <a:bodyPr lIns="0" tIns="0" rIns="0" bIns="0" rtlCol="0" anchor="t">
            <a:spAutoFit/>
          </a:bodyPr>
          <a:lstStyle/>
          <a:p>
            <a:pPr algn="ctr">
              <a:lnSpc>
                <a:spcPts val="4900"/>
              </a:lnSpc>
            </a:pPr>
            <a:r>
              <a:rPr lang="en-US" sz="5000">
                <a:solidFill>
                  <a:srgbClr val="FFFFFF"/>
                </a:solidFill>
                <a:latin typeface="HK Grotesk Bold"/>
              </a:rPr>
              <a:t>Sales Performance</a:t>
            </a:r>
          </a:p>
        </p:txBody>
      </p:sp>
      <p:sp>
        <p:nvSpPr>
          <p:cNvPr id="6" name="TextBox 6"/>
          <p:cNvSpPr txBox="1"/>
          <p:nvPr/>
        </p:nvSpPr>
        <p:spPr>
          <a:xfrm>
            <a:off x="1548427" y="2469761"/>
            <a:ext cx="7077988" cy="5713094"/>
          </a:xfrm>
          <a:prstGeom prst="rect">
            <a:avLst/>
          </a:prstGeom>
        </p:spPr>
        <p:txBody>
          <a:bodyPr lIns="0" tIns="0" rIns="0" bIns="0" rtlCol="0" anchor="t">
            <a:spAutoFit/>
          </a:bodyPr>
          <a:lstStyle/>
          <a:p>
            <a:pPr marL="647702" lvl="1" indent="-323851" algn="l">
              <a:lnSpc>
                <a:spcPts val="6540"/>
              </a:lnSpc>
              <a:buFont typeface="Arial"/>
              <a:buChar char="•"/>
            </a:pPr>
            <a:r>
              <a:rPr lang="en-US" sz="3000">
                <a:solidFill>
                  <a:srgbClr val="FFFFFF"/>
                </a:solidFill>
                <a:latin typeface="HK Grotesk Medium"/>
              </a:rPr>
              <a:t>Total Profit: $44.17 million</a:t>
            </a:r>
          </a:p>
          <a:p>
            <a:pPr marL="647702" lvl="1" indent="-323851" algn="l">
              <a:lnSpc>
                <a:spcPts val="6540"/>
              </a:lnSpc>
              <a:buFont typeface="Arial"/>
              <a:buChar char="•"/>
            </a:pPr>
            <a:r>
              <a:rPr lang="en-US" sz="3000">
                <a:solidFill>
                  <a:srgbClr val="FFFFFF"/>
                </a:solidFill>
                <a:latin typeface="HK Grotesk Medium"/>
              </a:rPr>
              <a:t>Total Sales: $137.35 million</a:t>
            </a:r>
          </a:p>
          <a:p>
            <a:pPr marL="647702" lvl="1" indent="-323851" algn="l">
              <a:lnSpc>
                <a:spcPts val="6540"/>
              </a:lnSpc>
              <a:buFont typeface="Arial"/>
              <a:buChar char="•"/>
            </a:pPr>
            <a:r>
              <a:rPr lang="en-US" sz="3000">
                <a:solidFill>
                  <a:srgbClr val="FFFFFF"/>
                </a:solidFill>
                <a:latin typeface="HK Grotesk Medium"/>
              </a:rPr>
              <a:t>Total Units Sold: 513,000 units</a:t>
            </a:r>
          </a:p>
          <a:p>
            <a:pPr marL="647702" lvl="1" indent="-323851" algn="l">
              <a:lnSpc>
                <a:spcPts val="6540"/>
              </a:lnSpc>
              <a:buFont typeface="Arial"/>
              <a:buChar char="•"/>
            </a:pPr>
            <a:r>
              <a:rPr lang="en-US" sz="3000">
                <a:solidFill>
                  <a:srgbClr val="FFFFFF"/>
                </a:solidFill>
                <a:latin typeface="HK Grotesk Medium"/>
              </a:rPr>
              <a:t>Average Total Revenue: $1.37 million</a:t>
            </a:r>
          </a:p>
          <a:p>
            <a:pPr marL="647702" lvl="1" indent="-323851" algn="l">
              <a:lnSpc>
                <a:spcPts val="6540"/>
              </a:lnSpc>
              <a:buFont typeface="Arial"/>
              <a:buChar char="•"/>
            </a:pPr>
            <a:r>
              <a:rPr lang="en-US" sz="3000">
                <a:solidFill>
                  <a:srgbClr val="FFFFFF"/>
                </a:solidFill>
                <a:latin typeface="HK Grotesk Medium"/>
              </a:rPr>
              <a:t>Number of Orders: 100</a:t>
            </a:r>
          </a:p>
          <a:p>
            <a:pPr marL="647702" lvl="1" indent="-323851" algn="l">
              <a:lnSpc>
                <a:spcPts val="6540"/>
              </a:lnSpc>
              <a:buFont typeface="Arial"/>
              <a:buChar char="•"/>
            </a:pPr>
            <a:r>
              <a:rPr lang="en-US" sz="3000">
                <a:solidFill>
                  <a:srgbClr val="FFFFFF"/>
                </a:solidFill>
                <a:latin typeface="HK Grotesk Medium"/>
              </a:rPr>
              <a:t>Average Price of Unit: $276.76</a:t>
            </a:r>
          </a:p>
          <a:p>
            <a:pPr algn="l">
              <a:lnSpc>
                <a:spcPts val="6540"/>
              </a:lnSpc>
            </a:pPr>
            <a:endParaRPr lang="en-US" sz="3000">
              <a:solidFill>
                <a:srgbClr val="FFFFFF"/>
              </a:solidFill>
              <a:latin typeface="HK Grotesk Medium"/>
            </a:endParaRPr>
          </a:p>
        </p:txBody>
      </p:sp>
      <p:sp>
        <p:nvSpPr>
          <p:cNvPr id="7" name="TextBox 7"/>
          <p:cNvSpPr txBox="1"/>
          <p:nvPr/>
        </p:nvSpPr>
        <p:spPr>
          <a:xfrm>
            <a:off x="17259300" y="9345485"/>
            <a:ext cx="1529329" cy="401310"/>
          </a:xfrm>
          <a:prstGeom prst="rect">
            <a:avLst/>
          </a:prstGeom>
        </p:spPr>
        <p:txBody>
          <a:bodyPr lIns="0" tIns="0" rIns="0" bIns="0" rtlCol="0" anchor="t">
            <a:spAutoFit/>
          </a:bodyPr>
          <a:lstStyle/>
          <a:p>
            <a:pPr algn="l">
              <a:lnSpc>
                <a:spcPts val="3360"/>
              </a:lnSpc>
              <a:spcBef>
                <a:spcPct val="0"/>
              </a:spcBef>
            </a:pPr>
            <a:r>
              <a:rPr lang="en-US" sz="2400">
                <a:solidFill>
                  <a:srgbClr val="62406B"/>
                </a:solidFill>
                <a:latin typeface="HK Grotesk Bold"/>
              </a:rPr>
              <a:t>03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62406B"/>
          </a:solidFill>
        </p:spPr>
      </p:sp>
      <p:sp>
        <p:nvSpPr>
          <p:cNvPr id="3" name="AutoShape 3"/>
          <p:cNvSpPr/>
          <p:nvPr/>
        </p:nvSpPr>
        <p:spPr>
          <a:xfrm>
            <a:off x="17223649" y="8068826"/>
            <a:ext cx="35651" cy="1142120"/>
          </a:xfrm>
          <a:prstGeom prst="rect">
            <a:avLst/>
          </a:prstGeom>
          <a:solidFill>
            <a:srgbClr val="FFFFFF"/>
          </a:solidFill>
        </p:spPr>
      </p:sp>
      <p:sp>
        <p:nvSpPr>
          <p:cNvPr id="4" name="Freeform 4"/>
          <p:cNvSpPr/>
          <p:nvPr/>
        </p:nvSpPr>
        <p:spPr>
          <a:xfrm>
            <a:off x="0" y="4092563"/>
            <a:ext cx="9144000" cy="6194437"/>
          </a:xfrm>
          <a:custGeom>
            <a:avLst/>
            <a:gdLst/>
            <a:ahLst/>
            <a:cxnLst/>
            <a:rect l="l" t="t" r="r" b="b"/>
            <a:pathLst>
              <a:path w="9144000" h="6194437">
                <a:moveTo>
                  <a:pt x="0" y="0"/>
                </a:moveTo>
                <a:lnTo>
                  <a:pt x="9144000" y="0"/>
                </a:lnTo>
                <a:lnTo>
                  <a:pt x="9144000" y="6194437"/>
                </a:lnTo>
                <a:lnTo>
                  <a:pt x="0" y="6194437"/>
                </a:lnTo>
                <a:lnTo>
                  <a:pt x="0" y="0"/>
                </a:lnTo>
                <a:close/>
              </a:path>
            </a:pathLst>
          </a:custGeom>
          <a:blipFill>
            <a:blip r:embed="rId2"/>
            <a:stretch>
              <a:fillRect l="-1867" t="-3538" r="-108155" b="-65838"/>
            </a:stretch>
          </a:blipFill>
        </p:spPr>
      </p:sp>
      <p:sp>
        <p:nvSpPr>
          <p:cNvPr id="5" name="TextBox 5"/>
          <p:cNvSpPr txBox="1"/>
          <p:nvPr/>
        </p:nvSpPr>
        <p:spPr>
          <a:xfrm>
            <a:off x="10638097" y="477264"/>
            <a:ext cx="6155805" cy="1198122"/>
          </a:xfrm>
          <a:prstGeom prst="rect">
            <a:avLst/>
          </a:prstGeom>
        </p:spPr>
        <p:txBody>
          <a:bodyPr lIns="0" tIns="0" rIns="0" bIns="0" rtlCol="0" anchor="t">
            <a:spAutoFit/>
          </a:bodyPr>
          <a:lstStyle/>
          <a:p>
            <a:pPr algn="ctr">
              <a:lnSpc>
                <a:spcPts val="4606"/>
              </a:lnSpc>
            </a:pPr>
            <a:r>
              <a:rPr lang="en-US" sz="4700">
                <a:solidFill>
                  <a:srgbClr val="FFFFFF"/>
                </a:solidFill>
                <a:latin typeface="HK Grotesk Bold"/>
              </a:rPr>
              <a:t>Yearly Revenue Analysis</a:t>
            </a:r>
          </a:p>
        </p:txBody>
      </p:sp>
      <p:sp>
        <p:nvSpPr>
          <p:cNvPr id="6" name="TextBox 6"/>
          <p:cNvSpPr txBox="1"/>
          <p:nvPr/>
        </p:nvSpPr>
        <p:spPr>
          <a:xfrm>
            <a:off x="9412262" y="2681505"/>
            <a:ext cx="7847038" cy="5191125"/>
          </a:xfrm>
          <a:prstGeom prst="rect">
            <a:avLst/>
          </a:prstGeom>
        </p:spPr>
        <p:txBody>
          <a:bodyPr lIns="0" tIns="0" rIns="0" bIns="0" rtlCol="0" anchor="t">
            <a:spAutoFit/>
          </a:bodyPr>
          <a:lstStyle/>
          <a:p>
            <a:pPr marL="647702" lvl="1" indent="-323851" algn="just">
              <a:lnSpc>
                <a:spcPts val="4200"/>
              </a:lnSpc>
              <a:buFont typeface="Arial"/>
              <a:buChar char="•"/>
            </a:pPr>
            <a:r>
              <a:rPr lang="en-US" sz="3000">
                <a:solidFill>
                  <a:srgbClr val="FFFFFF"/>
                </a:solidFill>
                <a:latin typeface="HK Grotesk Medium"/>
              </a:rPr>
              <a:t>2011: </a:t>
            </a:r>
            <a:r>
              <a:rPr lang="en-US" sz="3000">
                <a:solidFill>
                  <a:srgbClr val="FFFFFF"/>
                </a:solidFill>
                <a:latin typeface="HK Grotesk"/>
              </a:rPr>
              <a:t>Revenue decreased to $11.1 million from $19.2 million in 2010.</a:t>
            </a:r>
          </a:p>
          <a:p>
            <a:pPr algn="just">
              <a:lnSpc>
                <a:spcPts val="4200"/>
              </a:lnSpc>
            </a:pPr>
            <a:endParaRPr lang="en-US" sz="3000">
              <a:solidFill>
                <a:srgbClr val="FFFFFF"/>
              </a:solidFill>
              <a:latin typeface="HK Grotesk"/>
            </a:endParaRPr>
          </a:p>
          <a:p>
            <a:pPr marL="647702" lvl="1" indent="-323851" algn="just">
              <a:lnSpc>
                <a:spcPts val="4200"/>
              </a:lnSpc>
              <a:buFont typeface="Arial"/>
              <a:buChar char="•"/>
            </a:pPr>
            <a:r>
              <a:rPr lang="en-US" sz="3000">
                <a:solidFill>
                  <a:srgbClr val="FFFFFF"/>
                </a:solidFill>
                <a:latin typeface="HK Grotesk Medium"/>
              </a:rPr>
              <a:t>2012: </a:t>
            </a:r>
            <a:r>
              <a:rPr lang="en-US" sz="3000">
                <a:solidFill>
                  <a:srgbClr val="FFFFFF"/>
                </a:solidFill>
                <a:latin typeface="HK Grotesk"/>
              </a:rPr>
              <a:t>Revenue peaked at $31.9 million.</a:t>
            </a:r>
          </a:p>
          <a:p>
            <a:pPr algn="just">
              <a:lnSpc>
                <a:spcPts val="4200"/>
              </a:lnSpc>
            </a:pPr>
            <a:endParaRPr lang="en-US" sz="3000">
              <a:solidFill>
                <a:srgbClr val="FFFFFF"/>
              </a:solidFill>
              <a:latin typeface="HK Grotesk"/>
            </a:endParaRPr>
          </a:p>
          <a:p>
            <a:pPr marL="647702" lvl="1" indent="-323851" algn="just">
              <a:lnSpc>
                <a:spcPts val="3690"/>
              </a:lnSpc>
              <a:buFont typeface="Arial"/>
              <a:buChar char="•"/>
            </a:pPr>
            <a:r>
              <a:rPr lang="en-US" sz="3000">
                <a:solidFill>
                  <a:srgbClr val="FFFFFF"/>
                </a:solidFill>
                <a:latin typeface="HK Grotesk Medium"/>
              </a:rPr>
              <a:t>2013-2016:</a:t>
            </a:r>
            <a:r>
              <a:rPr lang="en-US" sz="3000">
                <a:solidFill>
                  <a:srgbClr val="FFFFFF"/>
                </a:solidFill>
                <a:latin typeface="HK Grotesk"/>
              </a:rPr>
              <a:t> Revenue showed a declining      trend, stabilizing around $12.4 million.</a:t>
            </a:r>
          </a:p>
          <a:p>
            <a:pPr algn="just">
              <a:lnSpc>
                <a:spcPts val="4200"/>
              </a:lnSpc>
            </a:pPr>
            <a:endParaRPr lang="en-US" sz="3000">
              <a:solidFill>
                <a:srgbClr val="FFFFFF"/>
              </a:solidFill>
              <a:latin typeface="HK Grotesk"/>
            </a:endParaRPr>
          </a:p>
          <a:p>
            <a:pPr marL="647702" lvl="1" indent="-323851" algn="just">
              <a:lnSpc>
                <a:spcPts val="4200"/>
              </a:lnSpc>
              <a:buFont typeface="Arial"/>
              <a:buChar char="•"/>
            </a:pPr>
            <a:r>
              <a:rPr lang="en-US" sz="3000">
                <a:solidFill>
                  <a:srgbClr val="FFFFFF"/>
                </a:solidFill>
                <a:latin typeface="HK Grotesk Medium"/>
              </a:rPr>
              <a:t>2017: </a:t>
            </a:r>
            <a:r>
              <a:rPr lang="en-US" sz="3000">
                <a:solidFill>
                  <a:srgbClr val="FFFFFF"/>
                </a:solidFill>
                <a:latin typeface="HK Grotesk"/>
              </a:rPr>
              <a:t>Slight increase to $13.4 million.</a:t>
            </a:r>
          </a:p>
          <a:p>
            <a:pPr algn="just">
              <a:lnSpc>
                <a:spcPts val="4200"/>
              </a:lnSpc>
            </a:pPr>
            <a:endParaRPr lang="en-US" sz="3000">
              <a:solidFill>
                <a:srgbClr val="FFFFFF"/>
              </a:solidFill>
              <a:latin typeface="HK Grotesk"/>
            </a:endParaRPr>
          </a:p>
        </p:txBody>
      </p:sp>
      <p:sp>
        <p:nvSpPr>
          <p:cNvPr id="7" name="TextBox 7"/>
          <p:cNvSpPr txBox="1"/>
          <p:nvPr/>
        </p:nvSpPr>
        <p:spPr>
          <a:xfrm>
            <a:off x="16221988" y="9487504"/>
            <a:ext cx="1529329" cy="401310"/>
          </a:xfrm>
          <a:prstGeom prst="rect">
            <a:avLst/>
          </a:prstGeom>
        </p:spPr>
        <p:txBody>
          <a:bodyPr lIns="0" tIns="0" rIns="0" bIns="0" rtlCol="0" anchor="t">
            <a:spAutoFit/>
          </a:bodyPr>
          <a:lstStyle/>
          <a:p>
            <a:pPr algn="r">
              <a:lnSpc>
                <a:spcPts val="3360"/>
              </a:lnSpc>
              <a:spcBef>
                <a:spcPct val="0"/>
              </a:spcBef>
            </a:pPr>
            <a:r>
              <a:rPr lang="en-US" sz="2400">
                <a:solidFill>
                  <a:srgbClr val="FFFFFF"/>
                </a:solidFill>
                <a:latin typeface="HK Grotesk Bold"/>
              </a:rPr>
              <a:t>04</a:t>
            </a:r>
          </a:p>
        </p:txBody>
      </p:sp>
      <p:sp>
        <p:nvSpPr>
          <p:cNvPr id="8" name="TextBox 8"/>
          <p:cNvSpPr txBox="1"/>
          <p:nvPr/>
        </p:nvSpPr>
        <p:spPr>
          <a:xfrm>
            <a:off x="205629" y="334389"/>
            <a:ext cx="7379612" cy="401310"/>
          </a:xfrm>
          <a:prstGeom prst="rect">
            <a:avLst/>
          </a:prstGeom>
        </p:spPr>
        <p:txBody>
          <a:bodyPr lIns="0" tIns="0" rIns="0" bIns="0" rtlCol="0" anchor="t">
            <a:spAutoFit/>
          </a:bodyPr>
          <a:lstStyle/>
          <a:p>
            <a:pPr algn="l">
              <a:lnSpc>
                <a:spcPts val="3360"/>
              </a:lnSpc>
              <a:spcBef>
                <a:spcPct val="0"/>
              </a:spcBef>
            </a:pPr>
            <a:r>
              <a:rPr lang="en-US" sz="2400">
                <a:solidFill>
                  <a:srgbClr val="171717"/>
                </a:solidFill>
                <a:latin typeface="HK Grotesk Medium"/>
              </a:rPr>
              <a:t>Amazon's total revenue by year from 2010 to 2017</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144000" y="4092563"/>
            <a:ext cx="9399891" cy="6181049"/>
          </a:xfrm>
          <a:custGeom>
            <a:avLst/>
            <a:gdLst/>
            <a:ahLst/>
            <a:cxnLst/>
            <a:rect l="l" t="t" r="r" b="b"/>
            <a:pathLst>
              <a:path w="9399891" h="6181049">
                <a:moveTo>
                  <a:pt x="0" y="0"/>
                </a:moveTo>
                <a:lnTo>
                  <a:pt x="9399891" y="0"/>
                </a:lnTo>
                <a:lnTo>
                  <a:pt x="9399891" y="6181049"/>
                </a:lnTo>
                <a:lnTo>
                  <a:pt x="0" y="6181049"/>
                </a:lnTo>
                <a:lnTo>
                  <a:pt x="0" y="0"/>
                </a:lnTo>
                <a:close/>
              </a:path>
            </a:pathLst>
          </a:custGeom>
          <a:blipFill>
            <a:blip r:embed="rId2"/>
            <a:stretch>
              <a:fillRect l="-102748" t="-4097" r="-1557" b="-65646"/>
            </a:stretch>
          </a:blipFill>
        </p:spPr>
      </p:sp>
      <p:sp>
        <p:nvSpPr>
          <p:cNvPr id="3" name="AutoShape 3"/>
          <p:cNvSpPr/>
          <p:nvPr/>
        </p:nvSpPr>
        <p:spPr>
          <a:xfrm>
            <a:off x="0" y="-333375"/>
            <a:ext cx="9144000" cy="10953750"/>
          </a:xfrm>
          <a:prstGeom prst="rect">
            <a:avLst/>
          </a:prstGeom>
          <a:solidFill>
            <a:srgbClr val="62406B"/>
          </a:solidFill>
        </p:spPr>
      </p:sp>
      <p:sp>
        <p:nvSpPr>
          <p:cNvPr id="4" name="AutoShape 4"/>
          <p:cNvSpPr/>
          <p:nvPr/>
        </p:nvSpPr>
        <p:spPr>
          <a:xfrm>
            <a:off x="8079649" y="8392676"/>
            <a:ext cx="35651" cy="1142120"/>
          </a:xfrm>
          <a:prstGeom prst="rect">
            <a:avLst/>
          </a:prstGeom>
          <a:solidFill>
            <a:srgbClr val="FFFFFF"/>
          </a:solidFill>
        </p:spPr>
      </p:sp>
      <p:sp>
        <p:nvSpPr>
          <p:cNvPr id="5" name="TextBox 5"/>
          <p:cNvSpPr txBox="1"/>
          <p:nvPr/>
        </p:nvSpPr>
        <p:spPr>
          <a:xfrm>
            <a:off x="1494097" y="477264"/>
            <a:ext cx="6155805" cy="1198122"/>
          </a:xfrm>
          <a:prstGeom prst="rect">
            <a:avLst/>
          </a:prstGeom>
        </p:spPr>
        <p:txBody>
          <a:bodyPr lIns="0" tIns="0" rIns="0" bIns="0" rtlCol="0" anchor="t">
            <a:spAutoFit/>
          </a:bodyPr>
          <a:lstStyle/>
          <a:p>
            <a:pPr algn="ctr">
              <a:lnSpc>
                <a:spcPts val="4606"/>
              </a:lnSpc>
            </a:pPr>
            <a:r>
              <a:rPr lang="en-US" sz="4700">
                <a:solidFill>
                  <a:srgbClr val="FFFFFF"/>
                </a:solidFill>
                <a:latin typeface="HK Grotesk Bold"/>
              </a:rPr>
              <a:t>Monthly Revenue Analysis</a:t>
            </a:r>
          </a:p>
        </p:txBody>
      </p:sp>
      <p:sp>
        <p:nvSpPr>
          <p:cNvPr id="6" name="TextBox 6"/>
          <p:cNvSpPr txBox="1"/>
          <p:nvPr/>
        </p:nvSpPr>
        <p:spPr>
          <a:xfrm>
            <a:off x="268262" y="2338605"/>
            <a:ext cx="7847038" cy="5857875"/>
          </a:xfrm>
          <a:prstGeom prst="rect">
            <a:avLst/>
          </a:prstGeom>
        </p:spPr>
        <p:txBody>
          <a:bodyPr lIns="0" tIns="0" rIns="0" bIns="0" rtlCol="0" anchor="t">
            <a:spAutoFit/>
          </a:bodyPr>
          <a:lstStyle/>
          <a:p>
            <a:pPr marL="647702" lvl="1" indent="-323851" algn="l">
              <a:lnSpc>
                <a:spcPts val="4200"/>
              </a:lnSpc>
              <a:buFont typeface="Arial"/>
              <a:buChar char="•"/>
            </a:pPr>
            <a:r>
              <a:rPr lang="en-US" sz="3000">
                <a:solidFill>
                  <a:srgbClr val="FFFFFF"/>
                </a:solidFill>
                <a:latin typeface="HK Grotesk Medium"/>
              </a:rPr>
              <a:t>Peak Revenue: </a:t>
            </a:r>
            <a:r>
              <a:rPr lang="en-US" sz="3000">
                <a:solidFill>
                  <a:srgbClr val="FFFFFF"/>
                </a:solidFill>
                <a:latin typeface="HK Grotesk"/>
              </a:rPr>
              <a:t>Observed in November, indicating strong sales during the holiday season.</a:t>
            </a:r>
          </a:p>
          <a:p>
            <a:pPr algn="l">
              <a:lnSpc>
                <a:spcPts val="4200"/>
              </a:lnSpc>
            </a:pPr>
            <a:endParaRPr lang="en-US" sz="3000">
              <a:solidFill>
                <a:srgbClr val="FFFFFF"/>
              </a:solidFill>
              <a:latin typeface="HK Grotesk"/>
            </a:endParaRPr>
          </a:p>
          <a:p>
            <a:pPr marL="647702" lvl="1" indent="-323851" algn="l">
              <a:lnSpc>
                <a:spcPts val="4200"/>
              </a:lnSpc>
              <a:buFont typeface="Arial"/>
              <a:buChar char="•"/>
            </a:pPr>
            <a:r>
              <a:rPr lang="en-US" sz="3000">
                <a:solidFill>
                  <a:srgbClr val="FFFFFF"/>
                </a:solidFill>
                <a:latin typeface="HK Grotesk Medium"/>
              </a:rPr>
              <a:t>Significant Drops:</a:t>
            </a:r>
            <a:r>
              <a:rPr lang="en-US" sz="3000">
                <a:solidFill>
                  <a:srgbClr val="FFFFFF"/>
                </a:solidFill>
                <a:latin typeface="HK Grotesk"/>
              </a:rPr>
              <a:t> Notable dips in February and April.</a:t>
            </a:r>
          </a:p>
          <a:p>
            <a:pPr algn="l">
              <a:lnSpc>
                <a:spcPts val="4200"/>
              </a:lnSpc>
            </a:pPr>
            <a:endParaRPr lang="en-US" sz="3000">
              <a:solidFill>
                <a:srgbClr val="FFFFFF"/>
              </a:solidFill>
              <a:latin typeface="HK Grotesk"/>
            </a:endParaRPr>
          </a:p>
          <a:p>
            <a:pPr marL="647702" lvl="1" indent="-323851" algn="l">
              <a:lnSpc>
                <a:spcPts val="4200"/>
              </a:lnSpc>
              <a:buFont typeface="Arial"/>
              <a:buChar char="•"/>
            </a:pPr>
            <a:r>
              <a:rPr lang="en-US" sz="3000">
                <a:solidFill>
                  <a:srgbClr val="FFFFFF"/>
                </a:solidFill>
                <a:latin typeface="HK Grotesk Medium"/>
              </a:rPr>
              <a:t>Overall Pattern:</a:t>
            </a:r>
            <a:r>
              <a:rPr lang="en-US" sz="3000">
                <a:solidFill>
                  <a:srgbClr val="FFFFFF"/>
                </a:solidFill>
                <a:latin typeface="HK Grotesk"/>
              </a:rPr>
              <a:t> A cyclical pattern with fluctuations throughout the year, highlighting the impact of seasonal sales.</a:t>
            </a:r>
          </a:p>
          <a:p>
            <a:pPr algn="l">
              <a:lnSpc>
                <a:spcPts val="4200"/>
              </a:lnSpc>
            </a:pPr>
            <a:endParaRPr lang="en-US" sz="3000">
              <a:solidFill>
                <a:srgbClr val="FFFFFF"/>
              </a:solidFill>
              <a:latin typeface="HK Grotesk"/>
            </a:endParaRPr>
          </a:p>
        </p:txBody>
      </p:sp>
      <p:sp>
        <p:nvSpPr>
          <p:cNvPr id="7" name="TextBox 7"/>
          <p:cNvSpPr txBox="1"/>
          <p:nvPr/>
        </p:nvSpPr>
        <p:spPr>
          <a:xfrm>
            <a:off x="7077988" y="9668146"/>
            <a:ext cx="1529329" cy="401310"/>
          </a:xfrm>
          <a:prstGeom prst="rect">
            <a:avLst/>
          </a:prstGeom>
        </p:spPr>
        <p:txBody>
          <a:bodyPr lIns="0" tIns="0" rIns="0" bIns="0" rtlCol="0" anchor="t">
            <a:spAutoFit/>
          </a:bodyPr>
          <a:lstStyle/>
          <a:p>
            <a:pPr algn="r">
              <a:lnSpc>
                <a:spcPts val="3360"/>
              </a:lnSpc>
              <a:spcBef>
                <a:spcPct val="0"/>
              </a:spcBef>
            </a:pPr>
            <a:r>
              <a:rPr lang="en-US" sz="2400">
                <a:solidFill>
                  <a:srgbClr val="FFFFFF"/>
                </a:solidFill>
                <a:latin typeface="HK Grotesk Bold"/>
              </a:rPr>
              <a:t>05</a:t>
            </a:r>
          </a:p>
        </p:txBody>
      </p:sp>
      <p:sp>
        <p:nvSpPr>
          <p:cNvPr id="8" name="TextBox 8"/>
          <p:cNvSpPr txBox="1"/>
          <p:nvPr/>
        </p:nvSpPr>
        <p:spPr>
          <a:xfrm>
            <a:off x="9470452" y="627390"/>
            <a:ext cx="7379612" cy="401310"/>
          </a:xfrm>
          <a:prstGeom prst="rect">
            <a:avLst/>
          </a:prstGeom>
        </p:spPr>
        <p:txBody>
          <a:bodyPr lIns="0" tIns="0" rIns="0" bIns="0" rtlCol="0" anchor="t">
            <a:spAutoFit/>
          </a:bodyPr>
          <a:lstStyle/>
          <a:p>
            <a:pPr algn="l">
              <a:lnSpc>
                <a:spcPts val="3360"/>
              </a:lnSpc>
              <a:spcBef>
                <a:spcPct val="0"/>
              </a:spcBef>
            </a:pPr>
            <a:r>
              <a:rPr lang="en-US" sz="2400">
                <a:solidFill>
                  <a:srgbClr val="171717"/>
                </a:solidFill>
                <a:latin typeface="HK Grotesk Medium"/>
              </a:rPr>
              <a:t>Amazon's total revenue by month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4303202"/>
          </a:xfrm>
          <a:prstGeom prst="rect">
            <a:avLst/>
          </a:prstGeom>
          <a:solidFill>
            <a:srgbClr val="FFFFFF">
              <a:alpha val="4706"/>
            </a:srgbClr>
          </a:solidFill>
        </p:spPr>
      </p:sp>
      <p:sp>
        <p:nvSpPr>
          <p:cNvPr id="3" name="Freeform 3"/>
          <p:cNvSpPr/>
          <p:nvPr/>
        </p:nvSpPr>
        <p:spPr>
          <a:xfrm>
            <a:off x="8963025" y="4740189"/>
            <a:ext cx="8901446" cy="5177220"/>
          </a:xfrm>
          <a:custGeom>
            <a:avLst/>
            <a:gdLst/>
            <a:ahLst/>
            <a:cxnLst/>
            <a:rect l="l" t="t" r="r" b="b"/>
            <a:pathLst>
              <a:path w="8901446" h="5177220">
                <a:moveTo>
                  <a:pt x="0" y="0"/>
                </a:moveTo>
                <a:lnTo>
                  <a:pt x="8901446" y="0"/>
                </a:lnTo>
                <a:lnTo>
                  <a:pt x="8901446" y="5177221"/>
                </a:lnTo>
                <a:lnTo>
                  <a:pt x="0" y="5177221"/>
                </a:lnTo>
                <a:lnTo>
                  <a:pt x="0" y="0"/>
                </a:lnTo>
                <a:close/>
              </a:path>
            </a:pathLst>
          </a:custGeom>
          <a:blipFill>
            <a:blip r:embed="rId2"/>
            <a:stretch>
              <a:fillRect t="-95264" r="-102934"/>
            </a:stretch>
          </a:blipFill>
        </p:spPr>
      </p:sp>
      <p:sp>
        <p:nvSpPr>
          <p:cNvPr id="4" name="TextBox 4"/>
          <p:cNvSpPr txBox="1"/>
          <p:nvPr/>
        </p:nvSpPr>
        <p:spPr>
          <a:xfrm>
            <a:off x="2693379" y="372360"/>
            <a:ext cx="12211128" cy="580140"/>
          </a:xfrm>
          <a:prstGeom prst="rect">
            <a:avLst/>
          </a:prstGeom>
        </p:spPr>
        <p:txBody>
          <a:bodyPr lIns="0" tIns="0" rIns="0" bIns="0" rtlCol="0" anchor="t">
            <a:spAutoFit/>
          </a:bodyPr>
          <a:lstStyle/>
          <a:p>
            <a:pPr algn="ctr">
              <a:lnSpc>
                <a:spcPts val="4312"/>
              </a:lnSpc>
            </a:pPr>
            <a:r>
              <a:rPr lang="en-US" sz="4400">
                <a:solidFill>
                  <a:srgbClr val="FFFFFF"/>
                </a:solidFill>
                <a:latin typeface="HK Grotesk Bold"/>
              </a:rPr>
              <a:t>Product Category Analysis</a:t>
            </a:r>
          </a:p>
        </p:txBody>
      </p:sp>
      <p:sp>
        <p:nvSpPr>
          <p:cNvPr id="5" name="TextBox 5"/>
          <p:cNvSpPr txBox="1"/>
          <p:nvPr/>
        </p:nvSpPr>
        <p:spPr>
          <a:xfrm>
            <a:off x="10137919" y="1057717"/>
            <a:ext cx="7488004" cy="3245485"/>
          </a:xfrm>
          <a:prstGeom prst="rect">
            <a:avLst/>
          </a:prstGeom>
        </p:spPr>
        <p:txBody>
          <a:bodyPr lIns="0" tIns="0" rIns="0" bIns="0" rtlCol="0" anchor="t">
            <a:spAutoFit/>
          </a:bodyPr>
          <a:lstStyle/>
          <a:p>
            <a:pPr algn="l">
              <a:lnSpc>
                <a:spcPts val="4479"/>
              </a:lnSpc>
              <a:spcBef>
                <a:spcPct val="0"/>
              </a:spcBef>
            </a:pPr>
            <a:endParaRPr/>
          </a:p>
          <a:p>
            <a:pPr algn="l">
              <a:lnSpc>
                <a:spcPts val="4480"/>
              </a:lnSpc>
              <a:spcBef>
                <a:spcPct val="0"/>
              </a:spcBef>
            </a:pPr>
            <a:r>
              <a:rPr lang="en-US" sz="3200">
                <a:solidFill>
                  <a:srgbClr val="FFFFFF"/>
                </a:solidFill>
                <a:latin typeface="HK Grotesk Medium"/>
              </a:rPr>
              <a:t>Top Categories by Average Order Value:</a:t>
            </a:r>
          </a:p>
          <a:p>
            <a:pPr marL="647702" lvl="1" indent="-323851" algn="l">
              <a:lnSpc>
                <a:spcPts val="4200"/>
              </a:lnSpc>
              <a:spcBef>
                <a:spcPct val="0"/>
              </a:spcBef>
              <a:buFont typeface="Arial"/>
              <a:buChar char="•"/>
            </a:pPr>
            <a:r>
              <a:rPr lang="en-US" sz="3000">
                <a:solidFill>
                  <a:srgbClr val="FFFFFF"/>
                </a:solidFill>
                <a:latin typeface="HK Grotesk Medium"/>
              </a:rPr>
              <a:t>Household: $3.3 million</a:t>
            </a:r>
          </a:p>
          <a:p>
            <a:pPr marL="647702" lvl="1" indent="-323851" algn="l">
              <a:lnSpc>
                <a:spcPts val="4200"/>
              </a:lnSpc>
              <a:spcBef>
                <a:spcPct val="0"/>
              </a:spcBef>
              <a:buFont typeface="Arial"/>
              <a:buChar char="•"/>
            </a:pPr>
            <a:r>
              <a:rPr lang="en-US" sz="3000">
                <a:solidFill>
                  <a:srgbClr val="FFFFFF"/>
                </a:solidFill>
                <a:latin typeface="HK Grotesk Medium"/>
              </a:rPr>
              <a:t>Cosmetics: $2.8 million</a:t>
            </a:r>
          </a:p>
          <a:p>
            <a:pPr marL="647702" lvl="1" indent="-323851" algn="l">
              <a:lnSpc>
                <a:spcPts val="4200"/>
              </a:lnSpc>
              <a:spcBef>
                <a:spcPct val="0"/>
              </a:spcBef>
              <a:buFont typeface="Arial"/>
              <a:buChar char="•"/>
            </a:pPr>
            <a:r>
              <a:rPr lang="en-US" sz="3000">
                <a:solidFill>
                  <a:srgbClr val="FFFFFF"/>
                </a:solidFill>
                <a:latin typeface="HK Grotesk Medium"/>
              </a:rPr>
              <a:t>Office Supplies: $2.5 million</a:t>
            </a:r>
          </a:p>
          <a:p>
            <a:pPr algn="l">
              <a:lnSpc>
                <a:spcPts val="4200"/>
              </a:lnSpc>
              <a:spcBef>
                <a:spcPct val="0"/>
              </a:spcBef>
            </a:pPr>
            <a:endParaRPr lang="en-US" sz="3000">
              <a:solidFill>
                <a:srgbClr val="FFFFFF"/>
              </a:solidFill>
              <a:latin typeface="HK Grotesk Medium"/>
            </a:endParaRPr>
          </a:p>
        </p:txBody>
      </p:sp>
      <p:sp>
        <p:nvSpPr>
          <p:cNvPr id="6" name="TextBox 6"/>
          <p:cNvSpPr txBox="1"/>
          <p:nvPr/>
        </p:nvSpPr>
        <p:spPr>
          <a:xfrm>
            <a:off x="1028700" y="1619692"/>
            <a:ext cx="7250778" cy="2683510"/>
          </a:xfrm>
          <a:prstGeom prst="rect">
            <a:avLst/>
          </a:prstGeom>
        </p:spPr>
        <p:txBody>
          <a:bodyPr lIns="0" tIns="0" rIns="0" bIns="0" rtlCol="0" anchor="t">
            <a:spAutoFit/>
          </a:bodyPr>
          <a:lstStyle/>
          <a:p>
            <a:pPr algn="l">
              <a:lnSpc>
                <a:spcPts val="4479"/>
              </a:lnSpc>
              <a:spcBef>
                <a:spcPct val="0"/>
              </a:spcBef>
            </a:pPr>
            <a:r>
              <a:rPr lang="en-US" sz="3199">
                <a:solidFill>
                  <a:srgbClr val="FFFFFF"/>
                </a:solidFill>
                <a:latin typeface="HK Grotesk Medium"/>
              </a:rPr>
              <a:t>Top Categories by Sales:</a:t>
            </a:r>
          </a:p>
          <a:p>
            <a:pPr marL="647700" lvl="1" indent="-323850" algn="l">
              <a:lnSpc>
                <a:spcPts val="4200"/>
              </a:lnSpc>
              <a:spcBef>
                <a:spcPct val="0"/>
              </a:spcBef>
              <a:buFont typeface="Arial"/>
              <a:buChar char="•"/>
            </a:pPr>
            <a:r>
              <a:rPr lang="en-US" sz="3000">
                <a:solidFill>
                  <a:srgbClr val="FFFFFF"/>
                </a:solidFill>
                <a:latin typeface="HK Grotesk Medium"/>
              </a:rPr>
              <a:t>Cosmetics: $37 million</a:t>
            </a:r>
          </a:p>
          <a:p>
            <a:pPr marL="647700" lvl="1" indent="-323850" algn="l">
              <a:lnSpc>
                <a:spcPts val="4200"/>
              </a:lnSpc>
              <a:spcBef>
                <a:spcPct val="0"/>
              </a:spcBef>
              <a:buFont typeface="Arial"/>
              <a:buChar char="•"/>
            </a:pPr>
            <a:r>
              <a:rPr lang="en-US" sz="3000">
                <a:solidFill>
                  <a:srgbClr val="FFFFFF"/>
                </a:solidFill>
                <a:latin typeface="HK Grotesk Medium"/>
              </a:rPr>
              <a:t>Office Supplies: $31 million</a:t>
            </a:r>
          </a:p>
          <a:p>
            <a:pPr marL="647700" lvl="1" indent="-323850" algn="l">
              <a:lnSpc>
                <a:spcPts val="4200"/>
              </a:lnSpc>
              <a:spcBef>
                <a:spcPct val="0"/>
              </a:spcBef>
              <a:buFont typeface="Arial"/>
              <a:buChar char="•"/>
            </a:pPr>
            <a:r>
              <a:rPr lang="en-US" sz="3000">
                <a:solidFill>
                  <a:srgbClr val="FFFFFF"/>
                </a:solidFill>
                <a:latin typeface="HK Grotesk Medium"/>
              </a:rPr>
              <a:t>Household: $30 million</a:t>
            </a:r>
          </a:p>
          <a:p>
            <a:pPr algn="l">
              <a:lnSpc>
                <a:spcPts val="4200"/>
              </a:lnSpc>
              <a:spcBef>
                <a:spcPct val="0"/>
              </a:spcBef>
            </a:pPr>
            <a:endParaRPr lang="en-US" sz="3000">
              <a:solidFill>
                <a:srgbClr val="FFFFFF"/>
              </a:solidFill>
              <a:latin typeface="HK Grotesk Medium"/>
            </a:endParaRPr>
          </a:p>
        </p:txBody>
      </p:sp>
      <p:sp>
        <p:nvSpPr>
          <p:cNvPr id="7" name="Freeform 7"/>
          <p:cNvSpPr/>
          <p:nvPr/>
        </p:nvSpPr>
        <p:spPr>
          <a:xfrm>
            <a:off x="395708" y="4740189"/>
            <a:ext cx="7224531" cy="5177220"/>
          </a:xfrm>
          <a:custGeom>
            <a:avLst/>
            <a:gdLst/>
            <a:ahLst/>
            <a:cxnLst/>
            <a:rect l="l" t="t" r="r" b="b"/>
            <a:pathLst>
              <a:path w="7224531" h="5177220">
                <a:moveTo>
                  <a:pt x="0" y="0"/>
                </a:moveTo>
                <a:lnTo>
                  <a:pt x="7224532" y="0"/>
                </a:lnTo>
                <a:lnTo>
                  <a:pt x="7224532" y="5177221"/>
                </a:lnTo>
                <a:lnTo>
                  <a:pt x="0" y="5177221"/>
                </a:lnTo>
                <a:lnTo>
                  <a:pt x="0" y="0"/>
                </a:lnTo>
                <a:close/>
              </a:path>
            </a:pathLst>
          </a:custGeom>
          <a:blipFill>
            <a:blip r:embed="rId2"/>
            <a:stretch>
              <a:fillRect r="-162454" b="-104960"/>
            </a:stretch>
          </a:blipFill>
        </p:spPr>
      </p:sp>
      <p:sp>
        <p:nvSpPr>
          <p:cNvPr id="8" name="TextBox 8"/>
          <p:cNvSpPr txBox="1"/>
          <p:nvPr/>
        </p:nvSpPr>
        <p:spPr>
          <a:xfrm>
            <a:off x="16335142" y="395100"/>
            <a:ext cx="1529329" cy="401310"/>
          </a:xfrm>
          <a:prstGeom prst="rect">
            <a:avLst/>
          </a:prstGeom>
        </p:spPr>
        <p:txBody>
          <a:bodyPr lIns="0" tIns="0" rIns="0" bIns="0" rtlCol="0" anchor="t">
            <a:spAutoFit/>
          </a:bodyPr>
          <a:lstStyle/>
          <a:p>
            <a:pPr algn="r">
              <a:lnSpc>
                <a:spcPts val="3360"/>
              </a:lnSpc>
              <a:spcBef>
                <a:spcPct val="0"/>
              </a:spcBef>
            </a:pPr>
            <a:r>
              <a:rPr lang="en-US" sz="2400">
                <a:solidFill>
                  <a:srgbClr val="FFFFFF"/>
                </a:solidFill>
                <a:latin typeface="HK Grotesk Bold"/>
              </a:rPr>
              <a:t>06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4303202"/>
          </a:xfrm>
          <a:prstGeom prst="rect">
            <a:avLst/>
          </a:prstGeom>
          <a:solidFill>
            <a:srgbClr val="FFFFFF">
              <a:alpha val="4706"/>
            </a:srgbClr>
          </a:solidFill>
        </p:spPr>
      </p:sp>
      <p:sp>
        <p:nvSpPr>
          <p:cNvPr id="3" name="Freeform 3"/>
          <p:cNvSpPr/>
          <p:nvPr/>
        </p:nvSpPr>
        <p:spPr>
          <a:xfrm>
            <a:off x="10445540" y="4740189"/>
            <a:ext cx="5903489" cy="5157587"/>
          </a:xfrm>
          <a:custGeom>
            <a:avLst/>
            <a:gdLst/>
            <a:ahLst/>
            <a:cxnLst/>
            <a:rect l="l" t="t" r="r" b="b"/>
            <a:pathLst>
              <a:path w="5903489" h="5157587">
                <a:moveTo>
                  <a:pt x="0" y="0"/>
                </a:moveTo>
                <a:lnTo>
                  <a:pt x="5903489" y="0"/>
                </a:lnTo>
                <a:lnTo>
                  <a:pt x="5903489" y="5157587"/>
                </a:lnTo>
                <a:lnTo>
                  <a:pt x="0" y="5157587"/>
                </a:lnTo>
                <a:lnTo>
                  <a:pt x="0" y="0"/>
                </a:lnTo>
                <a:close/>
              </a:path>
            </a:pathLst>
          </a:custGeom>
          <a:blipFill>
            <a:blip r:embed="rId2"/>
            <a:stretch>
              <a:fillRect l="-220168" b="-105089"/>
            </a:stretch>
          </a:blipFill>
        </p:spPr>
      </p:sp>
      <p:sp>
        <p:nvSpPr>
          <p:cNvPr id="4" name="TextBox 4"/>
          <p:cNvSpPr txBox="1"/>
          <p:nvPr/>
        </p:nvSpPr>
        <p:spPr>
          <a:xfrm>
            <a:off x="2693379" y="372360"/>
            <a:ext cx="12211128" cy="580140"/>
          </a:xfrm>
          <a:prstGeom prst="rect">
            <a:avLst/>
          </a:prstGeom>
        </p:spPr>
        <p:txBody>
          <a:bodyPr lIns="0" tIns="0" rIns="0" bIns="0" rtlCol="0" anchor="t">
            <a:spAutoFit/>
          </a:bodyPr>
          <a:lstStyle/>
          <a:p>
            <a:pPr algn="ctr">
              <a:lnSpc>
                <a:spcPts val="4312"/>
              </a:lnSpc>
            </a:pPr>
            <a:r>
              <a:rPr lang="en-US" sz="4400">
                <a:solidFill>
                  <a:srgbClr val="FFFFFF"/>
                </a:solidFill>
                <a:latin typeface="HK Grotesk Bold"/>
              </a:rPr>
              <a:t>Sales Channel and Regional Performance</a:t>
            </a:r>
          </a:p>
        </p:txBody>
      </p:sp>
      <p:sp>
        <p:nvSpPr>
          <p:cNvPr id="5" name="TextBox 5"/>
          <p:cNvSpPr txBox="1"/>
          <p:nvPr/>
        </p:nvSpPr>
        <p:spPr>
          <a:xfrm>
            <a:off x="7978065" y="1580962"/>
            <a:ext cx="9573380" cy="1616710"/>
          </a:xfrm>
          <a:prstGeom prst="rect">
            <a:avLst/>
          </a:prstGeom>
        </p:spPr>
        <p:txBody>
          <a:bodyPr lIns="0" tIns="0" rIns="0" bIns="0" rtlCol="0" anchor="t">
            <a:spAutoFit/>
          </a:bodyPr>
          <a:lstStyle/>
          <a:p>
            <a:pPr algn="l">
              <a:lnSpc>
                <a:spcPts val="4480"/>
              </a:lnSpc>
              <a:spcBef>
                <a:spcPct val="0"/>
              </a:spcBef>
            </a:pPr>
            <a:r>
              <a:rPr lang="en-US" sz="3200" u="none" strike="noStrike">
                <a:solidFill>
                  <a:srgbClr val="FFFFFF"/>
                </a:solidFill>
                <a:latin typeface="HK Grotesk Medium"/>
              </a:rPr>
              <a:t>Sales by Region:</a:t>
            </a:r>
          </a:p>
          <a:p>
            <a:pPr marL="647702" lvl="1" indent="-323851" algn="l">
              <a:lnSpc>
                <a:spcPts val="4200"/>
              </a:lnSpc>
              <a:spcBef>
                <a:spcPct val="0"/>
              </a:spcBef>
              <a:buFont typeface="Arial"/>
              <a:buChar char="•"/>
            </a:pPr>
            <a:r>
              <a:rPr lang="en-US" sz="3000" u="none" strike="noStrike">
                <a:solidFill>
                  <a:srgbClr val="FFFFFF"/>
                </a:solidFill>
                <a:latin typeface="HK Grotesk Medium"/>
              </a:rPr>
              <a:t>Europe: Highest sales region</a:t>
            </a:r>
          </a:p>
          <a:p>
            <a:pPr marL="647702" lvl="1" indent="-323851" algn="l">
              <a:lnSpc>
                <a:spcPts val="4200"/>
              </a:lnSpc>
              <a:spcBef>
                <a:spcPct val="0"/>
              </a:spcBef>
              <a:buFont typeface="Arial"/>
              <a:buChar char="•"/>
            </a:pPr>
            <a:r>
              <a:rPr lang="en-US" sz="3000" u="none" strike="noStrike">
                <a:solidFill>
                  <a:srgbClr val="FFFFFF"/>
                </a:solidFill>
                <a:latin typeface="HK Grotesk Medium"/>
              </a:rPr>
              <a:t>North America, Asia, Africa: Other significant regions</a:t>
            </a:r>
          </a:p>
        </p:txBody>
      </p:sp>
      <p:sp>
        <p:nvSpPr>
          <p:cNvPr id="6" name="TextBox 6"/>
          <p:cNvSpPr txBox="1"/>
          <p:nvPr/>
        </p:nvSpPr>
        <p:spPr>
          <a:xfrm>
            <a:off x="1028700" y="1593980"/>
            <a:ext cx="7250778" cy="1616710"/>
          </a:xfrm>
          <a:prstGeom prst="rect">
            <a:avLst/>
          </a:prstGeom>
        </p:spPr>
        <p:txBody>
          <a:bodyPr lIns="0" tIns="0" rIns="0" bIns="0" rtlCol="0" anchor="t">
            <a:spAutoFit/>
          </a:bodyPr>
          <a:lstStyle/>
          <a:p>
            <a:pPr algn="l">
              <a:lnSpc>
                <a:spcPts val="4480"/>
              </a:lnSpc>
              <a:spcBef>
                <a:spcPct val="0"/>
              </a:spcBef>
            </a:pPr>
            <a:r>
              <a:rPr lang="en-US" sz="3200" u="none" strike="noStrike">
                <a:solidFill>
                  <a:srgbClr val="FFFFFF"/>
                </a:solidFill>
                <a:latin typeface="HK Grotesk Medium"/>
              </a:rPr>
              <a:t>Sales Channel Performance:</a:t>
            </a:r>
          </a:p>
          <a:p>
            <a:pPr marL="647702" lvl="1" indent="-323851" algn="l">
              <a:lnSpc>
                <a:spcPts val="4200"/>
              </a:lnSpc>
              <a:spcBef>
                <a:spcPct val="0"/>
              </a:spcBef>
              <a:buFont typeface="Arial"/>
              <a:buChar char="•"/>
            </a:pPr>
            <a:r>
              <a:rPr lang="en-US" sz="3000" u="none" strike="noStrike">
                <a:solidFill>
                  <a:srgbClr val="FFFFFF"/>
                </a:solidFill>
                <a:latin typeface="HK Grotesk Medium"/>
              </a:rPr>
              <a:t>Online Sales: $79.09 million</a:t>
            </a:r>
          </a:p>
          <a:p>
            <a:pPr marL="647702" lvl="1" indent="-323851" algn="l">
              <a:lnSpc>
                <a:spcPts val="4200"/>
              </a:lnSpc>
              <a:spcBef>
                <a:spcPct val="0"/>
              </a:spcBef>
              <a:buFont typeface="Arial"/>
              <a:buChar char="•"/>
            </a:pPr>
            <a:r>
              <a:rPr lang="en-US" sz="3000" u="none" strike="noStrike">
                <a:solidFill>
                  <a:srgbClr val="FFFFFF"/>
                </a:solidFill>
                <a:latin typeface="HK Grotesk Medium"/>
              </a:rPr>
              <a:t>Offline Sales: $58.25 million</a:t>
            </a:r>
          </a:p>
        </p:txBody>
      </p:sp>
      <p:sp>
        <p:nvSpPr>
          <p:cNvPr id="7" name="Freeform 7"/>
          <p:cNvSpPr/>
          <p:nvPr/>
        </p:nvSpPr>
        <p:spPr>
          <a:xfrm>
            <a:off x="1749458" y="4740189"/>
            <a:ext cx="5809261" cy="5157587"/>
          </a:xfrm>
          <a:custGeom>
            <a:avLst/>
            <a:gdLst/>
            <a:ahLst/>
            <a:cxnLst/>
            <a:rect l="l" t="t" r="r" b="b"/>
            <a:pathLst>
              <a:path w="5809261" h="5157587">
                <a:moveTo>
                  <a:pt x="0" y="0"/>
                </a:moveTo>
                <a:lnTo>
                  <a:pt x="5809261" y="0"/>
                </a:lnTo>
                <a:lnTo>
                  <a:pt x="5809261" y="5157587"/>
                </a:lnTo>
                <a:lnTo>
                  <a:pt x="0" y="5157587"/>
                </a:lnTo>
                <a:lnTo>
                  <a:pt x="0" y="0"/>
                </a:lnTo>
                <a:close/>
              </a:path>
            </a:pathLst>
          </a:custGeom>
          <a:blipFill>
            <a:blip r:embed="rId2"/>
            <a:stretch>
              <a:fillRect l="-124096" r="-102298" b="-105741"/>
            </a:stretch>
          </a:blipFill>
        </p:spPr>
      </p:sp>
      <p:sp>
        <p:nvSpPr>
          <p:cNvPr id="8" name="TextBox 8"/>
          <p:cNvSpPr txBox="1"/>
          <p:nvPr/>
        </p:nvSpPr>
        <p:spPr>
          <a:xfrm>
            <a:off x="16335142" y="395100"/>
            <a:ext cx="1529329" cy="401310"/>
          </a:xfrm>
          <a:prstGeom prst="rect">
            <a:avLst/>
          </a:prstGeom>
        </p:spPr>
        <p:txBody>
          <a:bodyPr lIns="0" tIns="0" rIns="0" bIns="0" rtlCol="0" anchor="t">
            <a:spAutoFit/>
          </a:bodyPr>
          <a:lstStyle/>
          <a:p>
            <a:pPr algn="r">
              <a:lnSpc>
                <a:spcPts val="3360"/>
              </a:lnSpc>
              <a:spcBef>
                <a:spcPct val="0"/>
              </a:spcBef>
            </a:pPr>
            <a:r>
              <a:rPr lang="en-US" sz="2400">
                <a:solidFill>
                  <a:srgbClr val="FFFFFF"/>
                </a:solidFill>
                <a:latin typeface="HK Grotesk Bold"/>
              </a:rPr>
              <a:t>07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a:off x="0" y="0"/>
            <a:ext cx="18288000" cy="4303202"/>
          </a:xfrm>
          <a:prstGeom prst="rect">
            <a:avLst/>
          </a:prstGeom>
          <a:solidFill>
            <a:srgbClr val="FFFFFF">
              <a:alpha val="4706"/>
            </a:srgbClr>
          </a:solidFill>
        </p:spPr>
      </p:sp>
      <p:sp>
        <p:nvSpPr>
          <p:cNvPr id="3" name="TextBox 3"/>
          <p:cNvSpPr txBox="1"/>
          <p:nvPr/>
        </p:nvSpPr>
        <p:spPr>
          <a:xfrm>
            <a:off x="2531454" y="334260"/>
            <a:ext cx="12211128" cy="580140"/>
          </a:xfrm>
          <a:prstGeom prst="rect">
            <a:avLst/>
          </a:prstGeom>
        </p:spPr>
        <p:txBody>
          <a:bodyPr lIns="0" tIns="0" rIns="0" bIns="0" rtlCol="0" anchor="t">
            <a:spAutoFit/>
          </a:bodyPr>
          <a:lstStyle/>
          <a:p>
            <a:pPr algn="ctr">
              <a:lnSpc>
                <a:spcPts val="4312"/>
              </a:lnSpc>
            </a:pPr>
            <a:r>
              <a:rPr lang="en-US" sz="4400">
                <a:solidFill>
                  <a:srgbClr val="FFFFFF"/>
                </a:solidFill>
                <a:latin typeface="HK Grotesk Bold"/>
              </a:rPr>
              <a:t>Order Priority Analysis</a:t>
            </a:r>
          </a:p>
        </p:txBody>
      </p:sp>
      <p:sp>
        <p:nvSpPr>
          <p:cNvPr id="4" name="TextBox 4"/>
          <p:cNvSpPr txBox="1"/>
          <p:nvPr/>
        </p:nvSpPr>
        <p:spPr>
          <a:xfrm>
            <a:off x="10940877" y="981075"/>
            <a:ext cx="7337514" cy="3861858"/>
          </a:xfrm>
          <a:prstGeom prst="rect">
            <a:avLst/>
          </a:prstGeom>
        </p:spPr>
        <p:txBody>
          <a:bodyPr lIns="0" tIns="0" rIns="0" bIns="0" rtlCol="0" anchor="t">
            <a:spAutoFit/>
          </a:bodyPr>
          <a:lstStyle/>
          <a:p>
            <a:pPr algn="l">
              <a:lnSpc>
                <a:spcPts val="3433"/>
              </a:lnSpc>
              <a:spcBef>
                <a:spcPct val="0"/>
              </a:spcBef>
            </a:pPr>
            <a:r>
              <a:rPr lang="en-US" sz="2452">
                <a:solidFill>
                  <a:srgbClr val="FFFFFF"/>
                </a:solidFill>
                <a:latin typeface="HK Grotesk Medium"/>
              </a:rPr>
              <a:t>M</a:t>
            </a:r>
            <a:r>
              <a:rPr lang="en-US" sz="2452" u="none" strike="noStrike">
                <a:solidFill>
                  <a:srgbClr val="FFFFFF"/>
                </a:solidFill>
                <a:latin typeface="HK Grotesk Medium"/>
              </a:rPr>
              <a:t>:</a:t>
            </a:r>
          </a:p>
          <a:p>
            <a:pPr marL="529525" lvl="1" indent="-264763" algn="l">
              <a:lnSpc>
                <a:spcPts val="3433"/>
              </a:lnSpc>
              <a:spcBef>
                <a:spcPct val="0"/>
              </a:spcBef>
              <a:buFont typeface="Arial"/>
              <a:buChar char="•"/>
            </a:pPr>
            <a:r>
              <a:rPr lang="en-US" sz="2452" u="none" strike="noStrike">
                <a:solidFill>
                  <a:srgbClr val="FFFFFF"/>
                </a:solidFill>
                <a:latin typeface="HK Grotesk Medium"/>
              </a:rPr>
              <a:t>Total Profit: $10 million</a:t>
            </a:r>
          </a:p>
          <a:p>
            <a:pPr marL="529525" lvl="1" indent="-264763" algn="l">
              <a:lnSpc>
                <a:spcPts val="3433"/>
              </a:lnSpc>
              <a:spcBef>
                <a:spcPct val="0"/>
              </a:spcBef>
              <a:buFont typeface="Arial"/>
              <a:buChar char="•"/>
            </a:pPr>
            <a:r>
              <a:rPr lang="en-US" sz="2452" u="none" strike="noStrike">
                <a:solidFill>
                  <a:srgbClr val="FFFFFF"/>
                </a:solidFill>
                <a:latin typeface="HK Grotesk Medium"/>
              </a:rPr>
              <a:t>Total Sales: $33 million</a:t>
            </a:r>
          </a:p>
          <a:p>
            <a:pPr algn="l">
              <a:lnSpc>
                <a:spcPts val="3433"/>
              </a:lnSpc>
              <a:spcBef>
                <a:spcPct val="0"/>
              </a:spcBef>
            </a:pPr>
            <a:endParaRPr lang="en-US" sz="2452" u="none" strike="noStrike">
              <a:solidFill>
                <a:srgbClr val="FFFFFF"/>
              </a:solidFill>
              <a:latin typeface="HK Grotesk Medium"/>
            </a:endParaRPr>
          </a:p>
          <a:p>
            <a:pPr algn="l">
              <a:lnSpc>
                <a:spcPts val="3433"/>
              </a:lnSpc>
              <a:spcBef>
                <a:spcPct val="0"/>
              </a:spcBef>
            </a:pPr>
            <a:r>
              <a:rPr lang="en-US" sz="2452" u="none" strike="noStrike">
                <a:solidFill>
                  <a:srgbClr val="FFFFFF"/>
                </a:solidFill>
                <a:latin typeface="HK Grotesk Medium"/>
              </a:rPr>
              <a:t>C:</a:t>
            </a:r>
          </a:p>
          <a:p>
            <a:pPr marL="529525" lvl="1" indent="-264763" algn="l">
              <a:lnSpc>
                <a:spcPts val="3433"/>
              </a:lnSpc>
              <a:spcBef>
                <a:spcPct val="0"/>
              </a:spcBef>
              <a:buFont typeface="Arial"/>
              <a:buChar char="•"/>
            </a:pPr>
            <a:r>
              <a:rPr lang="en-US" sz="2452" u="none" strike="noStrike">
                <a:solidFill>
                  <a:srgbClr val="FFFFFF"/>
                </a:solidFill>
                <a:latin typeface="HK Grotesk Medium"/>
              </a:rPr>
              <a:t>Total Profit: $7 million</a:t>
            </a:r>
          </a:p>
          <a:p>
            <a:pPr marL="529525" lvl="1" indent="-264763" algn="l">
              <a:lnSpc>
                <a:spcPts val="3433"/>
              </a:lnSpc>
              <a:spcBef>
                <a:spcPct val="0"/>
              </a:spcBef>
              <a:buFont typeface="Arial"/>
              <a:buChar char="•"/>
            </a:pPr>
            <a:r>
              <a:rPr lang="en-US" sz="2452" u="none" strike="noStrike">
                <a:solidFill>
                  <a:srgbClr val="FFFFFF"/>
                </a:solidFill>
                <a:latin typeface="HK Grotesk Medium"/>
              </a:rPr>
              <a:t>Total Sales: $19 million</a:t>
            </a:r>
          </a:p>
          <a:p>
            <a:pPr algn="l">
              <a:lnSpc>
                <a:spcPts val="3433"/>
              </a:lnSpc>
              <a:spcBef>
                <a:spcPct val="0"/>
              </a:spcBef>
            </a:pPr>
            <a:endParaRPr lang="en-US" sz="2452" u="none" strike="noStrike">
              <a:solidFill>
                <a:srgbClr val="FFFFFF"/>
              </a:solidFill>
              <a:latin typeface="HK Grotesk Medium"/>
            </a:endParaRPr>
          </a:p>
          <a:p>
            <a:pPr algn="l">
              <a:lnSpc>
                <a:spcPts val="3433"/>
              </a:lnSpc>
              <a:spcBef>
                <a:spcPct val="0"/>
              </a:spcBef>
            </a:pPr>
            <a:endParaRPr lang="en-US" sz="2452" u="none" strike="noStrike">
              <a:solidFill>
                <a:srgbClr val="FFFFFF"/>
              </a:solidFill>
              <a:latin typeface="HK Grotesk Medium"/>
            </a:endParaRPr>
          </a:p>
        </p:txBody>
      </p:sp>
      <p:sp>
        <p:nvSpPr>
          <p:cNvPr id="5" name="Freeform 5"/>
          <p:cNvSpPr/>
          <p:nvPr/>
        </p:nvSpPr>
        <p:spPr>
          <a:xfrm>
            <a:off x="4102256" y="4490736"/>
            <a:ext cx="9962593" cy="5631221"/>
          </a:xfrm>
          <a:custGeom>
            <a:avLst/>
            <a:gdLst/>
            <a:ahLst/>
            <a:cxnLst/>
            <a:rect l="l" t="t" r="r" b="b"/>
            <a:pathLst>
              <a:path w="9962593" h="5631221">
                <a:moveTo>
                  <a:pt x="0" y="0"/>
                </a:moveTo>
                <a:lnTo>
                  <a:pt x="9962593" y="0"/>
                </a:lnTo>
                <a:lnTo>
                  <a:pt x="9962593" y="5631221"/>
                </a:lnTo>
                <a:lnTo>
                  <a:pt x="0" y="5631221"/>
                </a:lnTo>
                <a:lnTo>
                  <a:pt x="0" y="0"/>
                </a:lnTo>
                <a:close/>
              </a:path>
            </a:pathLst>
          </a:custGeom>
          <a:blipFill>
            <a:blip r:embed="rId2"/>
            <a:stretch>
              <a:fillRect l="-96527" t="-94578"/>
            </a:stretch>
          </a:blipFill>
        </p:spPr>
      </p:sp>
      <p:sp>
        <p:nvSpPr>
          <p:cNvPr id="6" name="TextBox 6"/>
          <p:cNvSpPr txBox="1"/>
          <p:nvPr/>
        </p:nvSpPr>
        <p:spPr>
          <a:xfrm>
            <a:off x="2693379" y="1000086"/>
            <a:ext cx="8247498" cy="3842847"/>
          </a:xfrm>
          <a:prstGeom prst="rect">
            <a:avLst/>
          </a:prstGeom>
        </p:spPr>
        <p:txBody>
          <a:bodyPr lIns="0" tIns="0" rIns="0" bIns="0" rtlCol="0" anchor="t">
            <a:spAutoFit/>
          </a:bodyPr>
          <a:lstStyle/>
          <a:p>
            <a:pPr algn="l">
              <a:lnSpc>
                <a:spcPts val="3439"/>
              </a:lnSpc>
              <a:spcBef>
                <a:spcPct val="0"/>
              </a:spcBef>
            </a:pPr>
            <a:r>
              <a:rPr lang="en-US" sz="2456" u="none" strike="noStrike">
                <a:solidFill>
                  <a:srgbClr val="FFFFFF"/>
                </a:solidFill>
                <a:latin typeface="HK Grotesk Medium"/>
              </a:rPr>
              <a:t>H:</a:t>
            </a:r>
          </a:p>
          <a:p>
            <a:pPr marL="530427" lvl="1" indent="-265214" algn="l">
              <a:lnSpc>
                <a:spcPts val="3439"/>
              </a:lnSpc>
              <a:spcBef>
                <a:spcPct val="0"/>
              </a:spcBef>
              <a:buFont typeface="Arial"/>
              <a:buChar char="•"/>
            </a:pPr>
            <a:r>
              <a:rPr lang="en-US" sz="2456" u="none" strike="noStrike">
                <a:solidFill>
                  <a:srgbClr val="FFFFFF"/>
                </a:solidFill>
                <a:latin typeface="HK Grotesk Medium"/>
              </a:rPr>
              <a:t>Total Profit: $17 million</a:t>
            </a:r>
          </a:p>
          <a:p>
            <a:pPr marL="530427" lvl="1" indent="-265214" algn="l">
              <a:lnSpc>
                <a:spcPts val="3439"/>
              </a:lnSpc>
              <a:spcBef>
                <a:spcPct val="0"/>
              </a:spcBef>
              <a:buFont typeface="Arial"/>
              <a:buChar char="•"/>
            </a:pPr>
            <a:r>
              <a:rPr lang="en-US" sz="2456" u="none" strike="noStrike">
                <a:solidFill>
                  <a:srgbClr val="FFFFFF"/>
                </a:solidFill>
                <a:latin typeface="HK Grotesk Medium"/>
              </a:rPr>
              <a:t>Total Sales: $49 million</a:t>
            </a:r>
          </a:p>
          <a:p>
            <a:pPr algn="l">
              <a:lnSpc>
                <a:spcPts val="3439"/>
              </a:lnSpc>
              <a:spcBef>
                <a:spcPct val="0"/>
              </a:spcBef>
            </a:pPr>
            <a:endParaRPr lang="en-US" sz="2456" u="none" strike="noStrike">
              <a:solidFill>
                <a:srgbClr val="FFFFFF"/>
              </a:solidFill>
              <a:latin typeface="HK Grotesk Medium"/>
            </a:endParaRPr>
          </a:p>
          <a:p>
            <a:pPr algn="l">
              <a:lnSpc>
                <a:spcPts val="3439"/>
              </a:lnSpc>
              <a:spcBef>
                <a:spcPct val="0"/>
              </a:spcBef>
            </a:pPr>
            <a:r>
              <a:rPr lang="en-US" sz="2456" u="none" strike="noStrike">
                <a:solidFill>
                  <a:srgbClr val="FFFFFF"/>
                </a:solidFill>
                <a:latin typeface="HK Grotesk Medium"/>
              </a:rPr>
              <a:t>L:</a:t>
            </a:r>
          </a:p>
          <a:p>
            <a:pPr marL="530427" lvl="1" indent="-265214" algn="l">
              <a:lnSpc>
                <a:spcPts val="3439"/>
              </a:lnSpc>
              <a:spcBef>
                <a:spcPct val="0"/>
              </a:spcBef>
              <a:buFont typeface="Arial"/>
              <a:buChar char="•"/>
            </a:pPr>
            <a:r>
              <a:rPr lang="en-US" sz="2456" u="none" strike="noStrike">
                <a:solidFill>
                  <a:srgbClr val="FFFFFF"/>
                </a:solidFill>
                <a:latin typeface="HK Grotesk Medium"/>
              </a:rPr>
              <a:t>Total Profit: $11 million</a:t>
            </a:r>
          </a:p>
          <a:p>
            <a:pPr marL="530427" lvl="1" indent="-265214" algn="l">
              <a:lnSpc>
                <a:spcPts val="3439"/>
              </a:lnSpc>
              <a:spcBef>
                <a:spcPct val="0"/>
              </a:spcBef>
              <a:buFont typeface="Arial"/>
              <a:buChar char="•"/>
            </a:pPr>
            <a:r>
              <a:rPr lang="en-US" sz="2456" u="none" strike="noStrike">
                <a:solidFill>
                  <a:srgbClr val="FFFFFF"/>
                </a:solidFill>
                <a:latin typeface="HK Grotesk Medium"/>
              </a:rPr>
              <a:t>Total Sales: $37 million</a:t>
            </a:r>
          </a:p>
          <a:p>
            <a:pPr algn="l">
              <a:lnSpc>
                <a:spcPts val="3439"/>
              </a:lnSpc>
              <a:spcBef>
                <a:spcPct val="0"/>
              </a:spcBef>
            </a:pPr>
            <a:endParaRPr lang="en-US" sz="2456" u="none" strike="noStrike">
              <a:solidFill>
                <a:srgbClr val="FFFFFF"/>
              </a:solidFill>
              <a:latin typeface="HK Grotesk Medium"/>
            </a:endParaRPr>
          </a:p>
          <a:p>
            <a:pPr algn="l">
              <a:lnSpc>
                <a:spcPts val="3439"/>
              </a:lnSpc>
              <a:spcBef>
                <a:spcPct val="0"/>
              </a:spcBef>
            </a:pPr>
            <a:endParaRPr lang="en-US" sz="2456" u="none" strike="noStrike">
              <a:solidFill>
                <a:srgbClr val="FFFFFF"/>
              </a:solidFill>
              <a:latin typeface="HK Grotesk Medium"/>
            </a:endParaRPr>
          </a:p>
        </p:txBody>
      </p:sp>
      <p:sp>
        <p:nvSpPr>
          <p:cNvPr id="7" name="TextBox 7"/>
          <p:cNvSpPr txBox="1"/>
          <p:nvPr/>
        </p:nvSpPr>
        <p:spPr>
          <a:xfrm>
            <a:off x="16494636" y="9543104"/>
            <a:ext cx="1529329" cy="401310"/>
          </a:xfrm>
          <a:prstGeom prst="rect">
            <a:avLst/>
          </a:prstGeom>
        </p:spPr>
        <p:txBody>
          <a:bodyPr lIns="0" tIns="0" rIns="0" bIns="0" rtlCol="0" anchor="t">
            <a:spAutoFit/>
          </a:bodyPr>
          <a:lstStyle/>
          <a:p>
            <a:pPr algn="r">
              <a:lnSpc>
                <a:spcPts val="3360"/>
              </a:lnSpc>
              <a:spcBef>
                <a:spcPct val="0"/>
              </a:spcBef>
            </a:pPr>
            <a:r>
              <a:rPr lang="en-US" sz="2400">
                <a:solidFill>
                  <a:srgbClr val="FFFFFF"/>
                </a:solidFill>
                <a:latin typeface="HK Grotesk Bold"/>
              </a:rPr>
              <a:t>08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62406B"/>
        </a:solidFill>
        <a:effectLst/>
      </p:bgPr>
    </p:bg>
    <p:spTree>
      <p:nvGrpSpPr>
        <p:cNvPr id="1" name=""/>
        <p:cNvGrpSpPr/>
        <p:nvPr/>
      </p:nvGrpSpPr>
      <p:grpSpPr>
        <a:xfrm>
          <a:off x="0" y="0"/>
          <a:ext cx="0" cy="0"/>
          <a:chOff x="0" y="0"/>
          <a:chExt cx="0" cy="0"/>
        </a:xfrm>
      </p:grpSpPr>
      <p:sp>
        <p:nvSpPr>
          <p:cNvPr id="2" name="AutoShape 2"/>
          <p:cNvSpPr/>
          <p:nvPr/>
        </p:nvSpPr>
        <p:spPr>
          <a:xfrm>
            <a:off x="1028760" y="1047750"/>
            <a:ext cx="16230600" cy="8229600"/>
          </a:xfrm>
          <a:prstGeom prst="rect">
            <a:avLst/>
          </a:prstGeom>
          <a:solidFill>
            <a:srgbClr val="FCFBE8"/>
          </a:solidFill>
        </p:spPr>
      </p:sp>
      <p:sp>
        <p:nvSpPr>
          <p:cNvPr id="3" name="TextBox 3"/>
          <p:cNvSpPr txBox="1"/>
          <p:nvPr/>
        </p:nvSpPr>
        <p:spPr>
          <a:xfrm>
            <a:off x="3038436" y="4739280"/>
            <a:ext cx="12211128" cy="1041666"/>
          </a:xfrm>
          <a:prstGeom prst="rect">
            <a:avLst/>
          </a:prstGeom>
        </p:spPr>
        <p:txBody>
          <a:bodyPr lIns="0" tIns="0" rIns="0" bIns="0" rtlCol="0" anchor="t">
            <a:spAutoFit/>
          </a:bodyPr>
          <a:lstStyle/>
          <a:p>
            <a:pPr algn="ctr">
              <a:lnSpc>
                <a:spcPts val="7839"/>
              </a:lnSpc>
            </a:pPr>
            <a:r>
              <a:rPr lang="en-US" sz="7999">
                <a:solidFill>
                  <a:srgbClr val="62406B"/>
                </a:solidFill>
                <a:latin typeface="HK Grotesk Bold"/>
              </a:rPr>
              <a:t>THANK YOU</a:t>
            </a:r>
          </a:p>
        </p:txBody>
      </p:sp>
      <p:sp>
        <p:nvSpPr>
          <p:cNvPr id="4" name="AutoShape 4"/>
          <p:cNvSpPr/>
          <p:nvPr/>
        </p:nvSpPr>
        <p:spPr>
          <a:xfrm rot="-5400000">
            <a:off x="503481" y="4172259"/>
            <a:ext cx="35651" cy="1978134"/>
          </a:xfrm>
          <a:prstGeom prst="rect">
            <a:avLst/>
          </a:prstGeom>
          <a:solidFill>
            <a:srgbClr val="FFFFFF"/>
          </a:solidFill>
        </p:spPr>
      </p:sp>
      <p:sp>
        <p:nvSpPr>
          <p:cNvPr id="5" name="AutoShape 5"/>
          <p:cNvSpPr/>
          <p:nvPr/>
        </p:nvSpPr>
        <p:spPr>
          <a:xfrm rot="-5400000">
            <a:off x="17748868" y="4136608"/>
            <a:ext cx="35651" cy="1978134"/>
          </a:xfrm>
          <a:prstGeom prst="rect">
            <a:avLst/>
          </a:prstGeom>
          <a:solidFill>
            <a:srgbClr val="FFFFFF"/>
          </a:solidFill>
        </p:spPr>
      </p:sp>
      <p:sp>
        <p:nvSpPr>
          <p:cNvPr id="6" name="AutoShape 6"/>
          <p:cNvSpPr/>
          <p:nvPr/>
        </p:nvSpPr>
        <p:spPr>
          <a:xfrm>
            <a:off x="1028760" y="5162550"/>
            <a:ext cx="5255856" cy="16601"/>
          </a:xfrm>
          <a:prstGeom prst="line">
            <a:avLst/>
          </a:prstGeom>
          <a:ln w="38100" cap="flat">
            <a:solidFill>
              <a:srgbClr val="62406B"/>
            </a:solidFill>
            <a:prstDash val="solid"/>
            <a:headEnd type="none" w="sm" len="sm"/>
            <a:tailEnd type="none" w="sm" len="sm"/>
          </a:ln>
        </p:spPr>
      </p:sp>
      <p:sp>
        <p:nvSpPr>
          <p:cNvPr id="7" name="AutoShape 7"/>
          <p:cNvSpPr/>
          <p:nvPr/>
        </p:nvSpPr>
        <p:spPr>
          <a:xfrm>
            <a:off x="12003384" y="5107849"/>
            <a:ext cx="5255856" cy="16601"/>
          </a:xfrm>
          <a:prstGeom prst="line">
            <a:avLst/>
          </a:prstGeom>
          <a:ln w="38100" cap="flat">
            <a:solidFill>
              <a:srgbClr val="62406B"/>
            </a:solidFill>
            <a:prstDash val="solid"/>
            <a:headEnd type="none" w="sm" len="sm"/>
            <a:tailEnd type="none" w="sm" len="sm"/>
          </a:ln>
        </p:spPr>
      </p:sp>
      <p:sp>
        <p:nvSpPr>
          <p:cNvPr id="8" name="TextBox 8"/>
          <p:cNvSpPr txBox="1"/>
          <p:nvPr/>
        </p:nvSpPr>
        <p:spPr>
          <a:xfrm>
            <a:off x="16335142" y="395100"/>
            <a:ext cx="1529329" cy="401310"/>
          </a:xfrm>
          <a:prstGeom prst="rect">
            <a:avLst/>
          </a:prstGeom>
        </p:spPr>
        <p:txBody>
          <a:bodyPr lIns="0" tIns="0" rIns="0" bIns="0" rtlCol="0" anchor="t">
            <a:spAutoFit/>
          </a:bodyPr>
          <a:lstStyle/>
          <a:p>
            <a:pPr algn="r">
              <a:lnSpc>
                <a:spcPts val="3360"/>
              </a:lnSpc>
              <a:spcBef>
                <a:spcPct val="0"/>
              </a:spcBef>
            </a:pPr>
            <a:r>
              <a:rPr lang="en-US" sz="2400">
                <a:solidFill>
                  <a:srgbClr val="FFFFFF"/>
                </a:solidFill>
                <a:latin typeface="HK Grotesk Bold"/>
              </a:rPr>
              <a:t>09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398</Words>
  <Application>Microsoft Office PowerPoint</Application>
  <PresentationFormat>Custom</PresentationFormat>
  <Paragraphs>70</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HK Grotesk</vt:lpstr>
      <vt:lpstr>Arial</vt:lpstr>
      <vt:lpstr>Calibri</vt:lpstr>
      <vt:lpstr>HK Grotesk Medium</vt:lpstr>
      <vt:lpstr>HK Grotesk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Proposal Presentation in Purple Monochrome Corporate Style</dc:title>
  <cp:lastModifiedBy>NIHAL P</cp:lastModifiedBy>
  <cp:revision>1</cp:revision>
  <dcterms:created xsi:type="dcterms:W3CDTF">2006-08-16T00:00:00Z</dcterms:created>
  <dcterms:modified xsi:type="dcterms:W3CDTF">2024-07-02T12:10:14Z</dcterms:modified>
  <dc:identifier>DAGJPSZ7YKg</dc:identifier>
</cp:coreProperties>
</file>

<file path=docProps/thumbnail.jpeg>
</file>